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3" r:id="rId1"/>
  </p:sldMasterIdLst>
  <p:notesMasterIdLst>
    <p:notesMasterId r:id="rId26"/>
  </p:notesMasterIdLst>
  <p:sldIdLst>
    <p:sldId id="256" r:id="rId2"/>
    <p:sldId id="273" r:id="rId3"/>
    <p:sldId id="288" r:id="rId4"/>
    <p:sldId id="287" r:id="rId5"/>
    <p:sldId id="289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94D05-F877-4447-A135-C5020AC71E43}" type="datetimeFigureOut">
              <a:rPr lang="pt-BR" smtClean="0"/>
              <a:t>06/03/2018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ECFF4-B3E8-4CA0-98D1-544FB063F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1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46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9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39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112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32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68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39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807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449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3317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7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9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289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241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583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27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53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5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81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67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58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51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ECFF4-B3E8-4CA0-98D1-544FB063FE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09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10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36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6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70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73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835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5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9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45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36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6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23/02/2018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Programação para Dispositivos Móveis - André L. Braga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E8BE4-D61F-4D52-A9A4-24AB47FC0B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48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Programação</a:t>
            </a:r>
            <a:r>
              <a:rPr lang="en-US" dirty="0"/>
              <a:t> para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Móveis</a:t>
            </a:r>
            <a:br>
              <a:rPr lang="en-US" dirty="0"/>
            </a:br>
            <a:r>
              <a:rPr lang="en-US" sz="3100" dirty="0"/>
              <a:t>Aula 2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87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Prof. André Luiz Braga</a:t>
            </a:r>
          </a:p>
          <a:p>
            <a:r>
              <a:rPr lang="en-US" dirty="0" err="1"/>
              <a:t>M.Sc</a:t>
            </a:r>
            <a:r>
              <a:rPr lang="en-US" dirty="0"/>
              <a:t> - COPPE/UFRJ</a:t>
            </a:r>
          </a:p>
          <a:p>
            <a:r>
              <a:rPr lang="en-US" dirty="0" err="1"/>
              <a:t>D.Sc</a:t>
            </a:r>
            <a:r>
              <a:rPr lang="en-US" dirty="0"/>
              <a:t> – IBM Silicon Valley Lab / COPPE / UFRJ</a:t>
            </a:r>
          </a:p>
          <a:p>
            <a:r>
              <a:rPr lang="en-US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13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cap="none" dirty="0">
                <a:solidFill>
                  <a:schemeClr val="tx1"/>
                </a:solidFill>
              </a:rPr>
              <a:t>Activities – </a:t>
            </a:r>
            <a:r>
              <a:rPr lang="en-US" cap="none" dirty="0" err="1">
                <a:solidFill>
                  <a:schemeClr val="tx1"/>
                </a:solidFill>
              </a:rPr>
              <a:t>Exercicio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dirty="0"/>
              <a:t>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10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7" y="1309836"/>
            <a:ext cx="3060648" cy="501263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16" y="1322875"/>
            <a:ext cx="3452764" cy="488679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67" y="1392639"/>
            <a:ext cx="3629836" cy="48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8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11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0" y="1403655"/>
            <a:ext cx="5096621" cy="5243972"/>
          </a:xfrm>
          <a:prstGeom prst="rect">
            <a:avLst/>
          </a:prstGeom>
        </p:spPr>
      </p:pic>
      <p:sp>
        <p:nvSpPr>
          <p:cNvPr id="7" name="Balão de Fala: Retângulo com Cantos Arredondados 6"/>
          <p:cNvSpPr/>
          <p:nvPr/>
        </p:nvSpPr>
        <p:spPr>
          <a:xfrm>
            <a:off x="6011057" y="2444955"/>
            <a:ext cx="4285194" cy="2111185"/>
          </a:xfrm>
          <a:prstGeom prst="wedgeRoundRectCallout">
            <a:avLst>
              <a:gd name="adj1" fmla="val -88365"/>
              <a:gd name="adj2" fmla="val 6676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Copiar</a:t>
            </a:r>
            <a:r>
              <a:rPr lang="en-US" sz="3200" dirty="0">
                <a:solidFill>
                  <a:schemeClr val="tx1"/>
                </a:solidFill>
              </a:rPr>
              <a:t> e </a:t>
            </a:r>
            <a:r>
              <a:rPr lang="en-US" sz="3200" dirty="0" err="1">
                <a:solidFill>
                  <a:schemeClr val="tx1"/>
                </a:solidFill>
              </a:rPr>
              <a:t>colar</a:t>
            </a:r>
            <a:r>
              <a:rPr lang="en-US" sz="3200" dirty="0">
                <a:solidFill>
                  <a:schemeClr val="tx1"/>
                </a:solidFill>
              </a:rPr>
              <a:t> 3 </a:t>
            </a:r>
            <a:r>
              <a:rPr lang="en-US" sz="3200" dirty="0" err="1">
                <a:solidFill>
                  <a:schemeClr val="tx1"/>
                </a:solidFill>
              </a:rPr>
              <a:t>arquivos</a:t>
            </a:r>
            <a:r>
              <a:rPr lang="en-US" sz="3200" dirty="0">
                <a:solidFill>
                  <a:schemeClr val="tx1"/>
                </a:solidFill>
              </a:rPr>
              <a:t> de </a:t>
            </a:r>
            <a:r>
              <a:rPr lang="en-US" sz="3200" dirty="0" err="1">
                <a:solidFill>
                  <a:schemeClr val="tx1"/>
                </a:solidFill>
              </a:rPr>
              <a:t>imagem</a:t>
            </a:r>
            <a:endParaRPr lang="pt-B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39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12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52" y="1340320"/>
            <a:ext cx="9750941" cy="51580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2" y="4793265"/>
            <a:ext cx="4586053" cy="1459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Conector reto 9"/>
          <p:cNvCxnSpPr/>
          <p:nvPr/>
        </p:nvCxnSpPr>
        <p:spPr>
          <a:xfrm flipV="1">
            <a:off x="2413416" y="3455233"/>
            <a:ext cx="1986197" cy="1274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7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13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55" y="1363212"/>
            <a:ext cx="9604166" cy="51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9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2 - Imagens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14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14" y="1370607"/>
            <a:ext cx="9429750" cy="51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5642" y="178444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b="1" i="1" dirty="0"/>
              <a:t>Intents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371413" y="6333216"/>
            <a:ext cx="5055433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15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8" b="3822"/>
          <a:stretch/>
        </p:blipFill>
        <p:spPr>
          <a:xfrm>
            <a:off x="925642" y="1562317"/>
            <a:ext cx="9524644" cy="43734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1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50864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b="1" i="1" dirty="0"/>
              <a:t>Intents – </a:t>
            </a:r>
            <a:r>
              <a:rPr lang="en-US" b="1" i="1" dirty="0" err="1"/>
              <a:t>Fluxo</a:t>
            </a:r>
            <a:r>
              <a:rPr lang="en-US" b="1" i="1" dirty="0"/>
              <a:t> de </a:t>
            </a:r>
            <a:r>
              <a:rPr lang="en-US" b="1" i="1" dirty="0" err="1"/>
              <a:t>Processos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Tópicos Avançados em Desenvolivmento de Sistemas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16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85693"/>
            <a:ext cx="8750388" cy="42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93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688" y="242557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cap="none" dirty="0"/>
              <a:t>Intents - </a:t>
            </a:r>
            <a:r>
              <a:rPr lang="en-US" cap="none" dirty="0" err="1"/>
              <a:t>Categorias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Tópicos Avançados em Desenvolivmento de Sistemas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17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39" y="1535585"/>
            <a:ext cx="9012836" cy="47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3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688" y="242557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Tópicos Avançados em Desenvolivmento de Sistemas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12" y="1404630"/>
            <a:ext cx="6551931" cy="47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4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19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33797"/>
          <a:stretch/>
        </p:blipFill>
        <p:spPr>
          <a:xfrm>
            <a:off x="552114" y="1484349"/>
            <a:ext cx="3036535" cy="38893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08" y="1255710"/>
            <a:ext cx="3152740" cy="54197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988" y="1585884"/>
            <a:ext cx="2874123" cy="4759377"/>
          </a:xfrm>
          <a:prstGeom prst="rect">
            <a:avLst/>
          </a:prstGeom>
        </p:spPr>
      </p:pic>
      <p:sp>
        <p:nvSpPr>
          <p:cNvPr id="8" name="Seta: para a Direita 7"/>
          <p:cNvSpPr/>
          <p:nvPr/>
        </p:nvSpPr>
        <p:spPr>
          <a:xfrm rot="910757">
            <a:off x="1596785" y="3441749"/>
            <a:ext cx="3054920" cy="457200"/>
          </a:xfrm>
          <a:prstGeom prst="rightArrow">
            <a:avLst>
              <a:gd name="adj1" fmla="val 38236"/>
              <a:gd name="adj2" fmla="val 129411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para a Direita 8"/>
          <p:cNvSpPr/>
          <p:nvPr/>
        </p:nvSpPr>
        <p:spPr>
          <a:xfrm rot="18529659">
            <a:off x="5798420" y="4154448"/>
            <a:ext cx="3054920" cy="457200"/>
          </a:xfrm>
          <a:prstGeom prst="rightArrow">
            <a:avLst>
              <a:gd name="adj1" fmla="val 38236"/>
              <a:gd name="adj2" fmla="val 129411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60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76693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para </a:t>
            </a:r>
            <a:r>
              <a:rPr lang="en-US" b="1" dirty="0" err="1"/>
              <a:t>Dispositivos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Aula 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4840" y="1417320"/>
            <a:ext cx="10820400" cy="486918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romanUcPeriod"/>
            </a:pPr>
            <a:r>
              <a:rPr lang="pt-BR" dirty="0"/>
              <a:t>.... Conceitos básicos, Categorias, Visão geral o mercado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dirty="0"/>
              <a:t>... 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dirty="0"/>
              <a:t>..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</a:t>
            </a:fld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7EC21E0-F951-41C3-AD75-DEDE2B881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</p:spTree>
    <p:extLst>
      <p:ext uri="{BB962C8B-B14F-4D97-AF65-F5344CB8AC3E}">
        <p14:creationId xmlns:p14="http://schemas.microsoft.com/office/powerpoint/2010/main" val="2219191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20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33" y="1392639"/>
            <a:ext cx="9256426" cy="49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0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21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6" y="1303255"/>
            <a:ext cx="3928046" cy="54182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569" y="1392639"/>
            <a:ext cx="6045946" cy="48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22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21" y="1319124"/>
            <a:ext cx="9330497" cy="5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3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23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461" y="1249543"/>
            <a:ext cx="6553200" cy="48672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99" y="1674028"/>
            <a:ext cx="7083436" cy="48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18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31" y="1450617"/>
            <a:ext cx="7099249" cy="497923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4111" y="99611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Activities – </a:t>
            </a:r>
            <a:r>
              <a:rPr lang="en-US" dirty="0" err="1"/>
              <a:t>Exercicio</a:t>
            </a:r>
            <a:r>
              <a:rPr lang="en-US" dirty="0"/>
              <a:t> 3 - Intents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176911" y="6492875"/>
            <a:ext cx="7772400" cy="365125"/>
          </a:xfrm>
        </p:spPr>
        <p:txBody>
          <a:bodyPr/>
          <a:lstStyle/>
          <a:p>
            <a:r>
              <a:rPr lang="pt-BR" dirty="0"/>
              <a:t>Tópicos Avançados em </a:t>
            </a:r>
            <a:r>
              <a:rPr lang="pt-BR" dirty="0" err="1"/>
              <a:t>Desenvolivmento</a:t>
            </a:r>
            <a:r>
              <a:rPr lang="pt-BR" dirty="0"/>
              <a:t> de Sistemas - André L. Braga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24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55" y="1293220"/>
            <a:ext cx="8934285" cy="38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36525"/>
            <a:ext cx="10820400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II - </a:t>
            </a:r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 err="1"/>
              <a:t>P</a:t>
            </a:r>
            <a:r>
              <a:rPr lang="en-US" cap="none" dirty="0" err="1">
                <a:solidFill>
                  <a:schemeClr val="tx1"/>
                </a:solidFill>
              </a:rPr>
              <a:t>rincipais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Componentes</a:t>
            </a:r>
            <a:r>
              <a:rPr lang="en-US" cap="none" dirty="0">
                <a:solidFill>
                  <a:schemeClr val="tx1"/>
                </a:solidFill>
              </a:rPr>
              <a:t>(2)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3</a:t>
            </a:fld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CE4083-6D0A-4FFF-8588-84BDDD98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F88D66-DBC3-424F-841A-DDA8ECA634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12290" r="7113" b="7191"/>
          <a:stretch/>
        </p:blipFill>
        <p:spPr>
          <a:xfrm>
            <a:off x="3544596" y="1429553"/>
            <a:ext cx="7853774" cy="476421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DC12132-51B7-418F-87B1-BD8A2D92E2CA}"/>
              </a:ext>
            </a:extLst>
          </p:cNvPr>
          <p:cNvSpPr/>
          <p:nvPr/>
        </p:nvSpPr>
        <p:spPr>
          <a:xfrm>
            <a:off x="2104844" y="1429553"/>
            <a:ext cx="9401355" cy="4926797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F68764C-4DF9-4EDE-888E-B2C7777B0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7" y="1266969"/>
            <a:ext cx="3726611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2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878" y="215733"/>
            <a:ext cx="10283042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II - </a:t>
            </a:r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(3)</a:t>
            </a:r>
            <a:endParaRPr lang="pt-BR" cap="none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7006" y="1600200"/>
            <a:ext cx="10577253" cy="4756150"/>
          </a:xfrm>
        </p:spPr>
        <p:txBody>
          <a:bodyPr>
            <a:normAutofit lnSpcReduction="10000"/>
          </a:bodyPr>
          <a:lstStyle/>
          <a:p>
            <a:r>
              <a:rPr lang="en-US" sz="3200" b="1" dirty="0" err="1"/>
              <a:t>Modelo</a:t>
            </a:r>
            <a:r>
              <a:rPr lang="en-US" sz="3200" b="1" dirty="0"/>
              <a:t> MVC</a:t>
            </a:r>
          </a:p>
          <a:p>
            <a:pPr lvl="1"/>
            <a:r>
              <a:rPr lang="en-US" sz="2800" b="1" dirty="0"/>
              <a:t>Activity (</a:t>
            </a:r>
            <a:r>
              <a:rPr lang="en-US" sz="2800" dirty="0" err="1"/>
              <a:t>Controler</a:t>
            </a:r>
            <a:r>
              <a:rPr lang="en-US" sz="2800" b="1" dirty="0"/>
              <a:t>)</a:t>
            </a:r>
            <a:r>
              <a:rPr lang="en-US" sz="2800" dirty="0">
                <a:sym typeface="Wingdings" panose="05000000000000000000" pitchFamily="2" charset="2"/>
              </a:rPr>
              <a:t> </a:t>
            </a:r>
            <a:r>
              <a:rPr lang="en-US" sz="2800" dirty="0" err="1">
                <a:sym typeface="Wingdings" panose="05000000000000000000" pitchFamily="2" charset="2"/>
              </a:rPr>
              <a:t>Executa</a:t>
            </a:r>
            <a:r>
              <a:rPr lang="en-US" sz="2800" dirty="0">
                <a:sym typeface="Wingdings" panose="05000000000000000000" pitchFamily="2" charset="2"/>
              </a:rPr>
              <a:t> a lógica de </a:t>
            </a:r>
            <a:r>
              <a:rPr lang="en-US" sz="2800" dirty="0" err="1">
                <a:sym typeface="Wingdings" panose="05000000000000000000" pitchFamily="2" charset="2"/>
              </a:rPr>
              <a:t>negócios</a:t>
            </a:r>
            <a:r>
              <a:rPr lang="en-US" sz="2800" dirty="0">
                <a:sym typeface="Wingdings" panose="05000000000000000000" pitchFamily="2" charset="2"/>
              </a:rPr>
              <a:t> entre dados(Model) e </a:t>
            </a:r>
            <a:r>
              <a:rPr lang="en-US" sz="2800" dirty="0" err="1">
                <a:sym typeface="Wingdings" panose="05000000000000000000" pitchFamily="2" charset="2"/>
              </a:rPr>
              <a:t>visualização</a:t>
            </a:r>
            <a:r>
              <a:rPr lang="en-US" sz="2800" dirty="0">
                <a:sym typeface="Wingdings" panose="05000000000000000000" pitchFamily="2" charset="2"/>
              </a:rPr>
              <a:t>(View)</a:t>
            </a:r>
          </a:p>
          <a:p>
            <a:pPr lvl="1"/>
            <a:endParaRPr lang="en-US" sz="2800" b="1" dirty="0">
              <a:sym typeface="Wingdings" panose="05000000000000000000" pitchFamily="2" charset="2"/>
            </a:endParaRPr>
          </a:p>
          <a:p>
            <a:pPr lvl="1"/>
            <a:r>
              <a:rPr lang="en-US" sz="2800" b="1" dirty="0">
                <a:sym typeface="Wingdings" panose="05000000000000000000" pitchFamily="2" charset="2"/>
              </a:rPr>
              <a:t>VIEW e </a:t>
            </a:r>
            <a:r>
              <a:rPr lang="en-US" sz="3200" b="1" dirty="0">
                <a:sym typeface="Wingdings" panose="05000000000000000000" pitchFamily="2" charset="2"/>
              </a:rPr>
              <a:t>Layout (</a:t>
            </a:r>
            <a:r>
              <a:rPr lang="en-US" sz="3200" dirty="0">
                <a:sym typeface="Wingdings" panose="05000000000000000000" pitchFamily="2" charset="2"/>
              </a:rPr>
              <a:t>View</a:t>
            </a:r>
            <a:r>
              <a:rPr lang="en-US" sz="3200" b="1" dirty="0">
                <a:sym typeface="Wingdings" panose="05000000000000000000" pitchFamily="2" charset="2"/>
              </a:rPr>
              <a:t>)  </a:t>
            </a:r>
            <a:r>
              <a:rPr lang="en-US" sz="3200" dirty="0" err="1">
                <a:sym typeface="Wingdings" panose="05000000000000000000" pitchFamily="2" charset="2"/>
              </a:rPr>
              <a:t>Objetos</a:t>
            </a:r>
            <a:r>
              <a:rPr lang="en-US" sz="3200" dirty="0">
                <a:sym typeface="Wingdings" panose="05000000000000000000" pitchFamily="2" charset="2"/>
              </a:rPr>
              <a:t> java de </a:t>
            </a:r>
            <a:r>
              <a:rPr lang="en-US" sz="3200" dirty="0" err="1">
                <a:sym typeface="Wingdings" panose="05000000000000000000" pitchFamily="2" charset="2"/>
              </a:rPr>
              <a:t>visualização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Model  SQLite, Dados </a:t>
            </a:r>
            <a:r>
              <a:rPr lang="en-US" sz="3200" dirty="0" err="1">
                <a:sym typeface="Wingdings" panose="05000000000000000000" pitchFamily="2" charset="2"/>
              </a:rPr>
              <a:t>Remotos</a:t>
            </a:r>
            <a:r>
              <a:rPr lang="en-US" sz="3200" dirty="0">
                <a:sym typeface="Wingdings" panose="05000000000000000000" pitchFamily="2" charset="2"/>
              </a:rPr>
              <a:t>, </a:t>
            </a:r>
            <a:r>
              <a:rPr lang="en-US" sz="3200" dirty="0" err="1">
                <a:sym typeface="Wingdings" panose="05000000000000000000" pitchFamily="2" charset="2"/>
              </a:rPr>
              <a:t>arquivos</a:t>
            </a:r>
            <a:endParaRPr lang="en-US" sz="2800" dirty="0">
              <a:sym typeface="Wingdings" panose="05000000000000000000" pitchFamily="2" charset="2"/>
            </a:endParaRPr>
          </a:p>
          <a:p>
            <a:endParaRPr lang="en-US" sz="3200" b="1" dirty="0">
              <a:sym typeface="Wingdings" panose="05000000000000000000" pitchFamily="2" charset="2"/>
            </a:endParaRPr>
          </a:p>
          <a:p>
            <a:r>
              <a:rPr lang="en-US" sz="3200" b="1" dirty="0">
                <a:sym typeface="Wingdings" panose="05000000000000000000" pitchFamily="2" charset="2"/>
              </a:rPr>
              <a:t>Intent</a:t>
            </a:r>
            <a:r>
              <a:rPr lang="en-US" sz="3200" dirty="0">
                <a:sym typeface="Wingdings" panose="05000000000000000000" pitchFamily="2" charset="2"/>
              </a:rPr>
              <a:t>  </a:t>
            </a:r>
            <a:r>
              <a:rPr lang="en-US" sz="3200" dirty="0" err="1">
                <a:sym typeface="Wingdings" panose="05000000000000000000" pitchFamily="2" charset="2"/>
              </a:rPr>
              <a:t>chamada</a:t>
            </a:r>
            <a:r>
              <a:rPr lang="en-US" sz="3200" dirty="0">
                <a:sym typeface="Wingdings" panose="05000000000000000000" pitchFamily="2" charset="2"/>
              </a:rPr>
              <a:t> a outros </a:t>
            </a:r>
            <a:r>
              <a:rPr lang="en-US" sz="3200" dirty="0" err="1">
                <a:sym typeface="Wingdings" panose="05000000000000000000" pitchFamily="2" charset="2"/>
              </a:rPr>
              <a:t>módulos</a:t>
            </a:r>
            <a:r>
              <a:rPr lang="en-US" sz="3200" dirty="0">
                <a:sym typeface="Wingdings" panose="05000000000000000000" pitchFamily="2" charset="2"/>
              </a:rPr>
              <a:t> do </a:t>
            </a:r>
            <a:r>
              <a:rPr lang="en-US" sz="3200" dirty="0" err="1">
                <a:sym typeface="Wingdings" panose="05000000000000000000" pitchFamily="2" charset="2"/>
              </a:rPr>
              <a:t>aplicativo</a:t>
            </a:r>
            <a:r>
              <a:rPr lang="en-US" sz="3200" dirty="0">
                <a:sym typeface="Wingdings" panose="05000000000000000000" pitchFamily="2" charset="2"/>
              </a:rPr>
              <a:t> ou do </a:t>
            </a:r>
            <a:r>
              <a:rPr lang="en-US" sz="3200" dirty="0" err="1">
                <a:sym typeface="Wingdings" panose="05000000000000000000" pitchFamily="2" charset="2"/>
              </a:rPr>
              <a:t>sistema</a:t>
            </a:r>
            <a:endParaRPr lang="en-US" sz="3200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4</a:t>
            </a:fld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0E4D192-7BDE-435B-A87A-8918D9EF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</p:spTree>
    <p:extLst>
      <p:ext uri="{BB962C8B-B14F-4D97-AF65-F5344CB8AC3E}">
        <p14:creationId xmlns:p14="http://schemas.microsoft.com/office/powerpoint/2010/main" val="105047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5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1859278-C1E0-41F4-8E36-D6A87FE6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3" y="873358"/>
            <a:ext cx="5456067" cy="46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2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6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712661-FA87-4AD2-AE1C-FBA8B3E7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75" y="766860"/>
            <a:ext cx="10009135" cy="57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6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 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7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BAF348-F04A-41AF-B959-11F7AA7D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39" y="854375"/>
            <a:ext cx="7376522" cy="54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63672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Revisão</a:t>
            </a:r>
            <a:r>
              <a:rPr lang="en-US" b="1" dirty="0"/>
              <a:t> - </a:t>
            </a:r>
            <a:r>
              <a:rPr lang="en-US" b="1" dirty="0" err="1"/>
              <a:t>Aplicativo</a:t>
            </a:r>
            <a:r>
              <a:rPr lang="en-US" b="1" dirty="0"/>
              <a:t> Soma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8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06D3FD-2C27-4E44-8CB6-2D9600EB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483" y="895588"/>
            <a:ext cx="7377342" cy="55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2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55171" y="182672"/>
            <a:ext cx="10447317" cy="1258778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Programação</a:t>
            </a:r>
            <a:r>
              <a:rPr lang="en-US" b="1" dirty="0"/>
              <a:t> de </a:t>
            </a:r>
            <a:r>
              <a:rPr lang="en-US" b="1" dirty="0" err="1"/>
              <a:t>Aplicações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b="1" dirty="0"/>
              <a:t> (Android)</a:t>
            </a:r>
            <a:br>
              <a:rPr lang="en-US" dirty="0"/>
            </a:br>
            <a:r>
              <a:rPr lang="en-US" dirty="0"/>
              <a:t>Activity – </a:t>
            </a:r>
            <a:r>
              <a:rPr lang="en-US" dirty="0" err="1"/>
              <a:t>Ciclo</a:t>
            </a:r>
            <a:r>
              <a:rPr lang="en-US" dirty="0"/>
              <a:t> de Vida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10311"/>
            <a:ext cx="7772400" cy="365125"/>
          </a:xfrm>
        </p:spPr>
        <p:txBody>
          <a:bodyPr/>
          <a:lstStyle/>
          <a:p>
            <a:r>
              <a:rPr lang="pt-BR"/>
              <a:t>Programação para Dispositivos Móveis - André L. Braga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E8BE4-D61F-4D52-A9A4-24AB47FC0B80}" type="slidenum">
              <a:rPr lang="pt-BR" smtClean="0"/>
              <a:t>9</a:t>
            </a:fld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9B4BED-87BB-4D79-817D-93B280C9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23/02/2018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2C590EC-DFD7-4F79-A8D9-6ADCE427E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1004902"/>
            <a:ext cx="4098961" cy="52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3697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TM02900722[[fn=Íon - Sala da Diretoria]]</Template>
  <TotalTime>2370</TotalTime>
  <Words>549</Words>
  <Application>Microsoft Office PowerPoint</Application>
  <PresentationFormat>Widescreen</PresentationFormat>
  <Paragraphs>117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Wingdings</vt:lpstr>
      <vt:lpstr>Wingdings 2</vt:lpstr>
      <vt:lpstr>HDOfficeLightV0</vt:lpstr>
      <vt:lpstr>Programação para Dispositivos Móveis Aula 2</vt:lpstr>
      <vt:lpstr>Programação para Dispositivos Móveis Aula 2</vt:lpstr>
      <vt:lpstr>II - Programação de Aplicações Móveis (Android) Principais Componentes(2)</vt:lpstr>
      <vt:lpstr>II - Programação de Aplicações Móveis (Android) Principais Componentes(3)</vt:lpstr>
      <vt:lpstr>Revisão - Aplicativo Soma</vt:lpstr>
      <vt:lpstr>Revisão - Aplicativo Soma</vt:lpstr>
      <vt:lpstr>Revisão - Aplicativo Soma </vt:lpstr>
      <vt:lpstr>Revisão - Aplicativo Soma</vt:lpstr>
      <vt:lpstr>Programação de Aplicações Móveis (Android) Activity – Ciclo de Vida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Activities – Exercicio 2 - Imagens</vt:lpstr>
      <vt:lpstr>Programação de Aplicações Móveis (Android) Intents</vt:lpstr>
      <vt:lpstr>Programação de Aplicações Móveis (Android) Intents – Fluxo de Processos</vt:lpstr>
      <vt:lpstr>Programação de Aplicações Móveis (Android) Intents - Categorias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  <vt:lpstr>Programação de Aplicações Móveis (Android) Activities – Exercicio 3 - Intents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 Projeto de Sistemas</dc:title>
  <dc:creator>Andre Braga</dc:creator>
  <cp:lastModifiedBy>Andre Braga</cp:lastModifiedBy>
  <cp:revision>62</cp:revision>
  <dcterms:created xsi:type="dcterms:W3CDTF">2016-08-01T02:15:42Z</dcterms:created>
  <dcterms:modified xsi:type="dcterms:W3CDTF">2018-03-07T10:22:02Z</dcterms:modified>
</cp:coreProperties>
</file>